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6"/>
  </p:notesMasterIdLst>
  <p:handoutMasterIdLst>
    <p:handoutMasterId r:id="rId17"/>
  </p:handoutMasterIdLst>
  <p:sldIdLst>
    <p:sldId id="256" r:id="rId6"/>
    <p:sldId id="258" r:id="rId7"/>
    <p:sldId id="259" r:id="rId8"/>
    <p:sldId id="267" r:id="rId9"/>
    <p:sldId id="269" r:id="rId10"/>
    <p:sldId id="270" r:id="rId11"/>
    <p:sldId id="271" r:id="rId12"/>
    <p:sldId id="272" r:id="rId13"/>
    <p:sldId id="273" r:id="rId14"/>
    <p:sldId id="257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8" d="100"/>
          <a:sy n="68" d="100"/>
        </p:scale>
        <p:origin x="104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8/20/2021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/>
              <a:t>Productivity and Resource Use efficiency of Agroforestry Systems in Semiarid Tanzania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143000"/>
          </a:xfrm>
        </p:spPr>
        <p:txBody>
          <a:bodyPr/>
          <a:lstStyle/>
          <a:p>
            <a:r>
              <a:rPr lang="en-US" sz="2000" dirty="0"/>
              <a:t>Anthony </a:t>
            </a:r>
            <a:r>
              <a:rPr lang="en-US" sz="2000" dirty="0" err="1"/>
              <a:t>Kimaro</a:t>
            </a:r>
            <a:r>
              <a:rPr lang="en-US" sz="2000" dirty="0"/>
              <a:t>(ICRAF), Emmanuel </a:t>
            </a:r>
            <a:r>
              <a:rPr lang="en-US" sz="2000" dirty="0" err="1"/>
              <a:t>Temu</a:t>
            </a:r>
            <a:r>
              <a:rPr lang="en-US" sz="2000" dirty="0"/>
              <a:t>(ICRAF), Leah Renwick, Johannes Hafner and Todd Rosenstock</a:t>
            </a:r>
          </a:p>
          <a:p>
            <a:endParaRPr lang="en-US" sz="2400" dirty="0"/>
          </a:p>
          <a:p>
            <a:r>
              <a:rPr lang="en-US" sz="2000" dirty="0"/>
              <a:t>Africa RISING ESA Project monthly seminar presentation</a:t>
            </a:r>
          </a:p>
          <a:p>
            <a:r>
              <a:rPr lang="en-US" sz="2000" dirty="0"/>
              <a:t>05/08/2021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Introduction and Objectives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94FF46-903C-4A28-9E8C-0AFC10D6B26D}"/>
              </a:ext>
            </a:extLst>
          </p:cNvPr>
          <p:cNvSpPr txBox="1"/>
          <p:nvPr/>
        </p:nvSpPr>
        <p:spPr>
          <a:xfrm>
            <a:off x="838200" y="1997839"/>
            <a:ext cx="74676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Intercropping enhance agroecosystem and the adaptive capacity of farmers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Efficient use of growth resources and diversification of production options and income sources.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is insufficient evidence for the long-term adaptation benefits of agroforestry systems and the underlying mechanisms in semiarid areas. </a:t>
            </a:r>
          </a:p>
          <a:p>
            <a:endParaRPr lang="en-US" dirty="0"/>
          </a:p>
          <a:p>
            <a:r>
              <a:rPr lang="en-US" b="1" dirty="0"/>
              <a:t>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assess crop yield, resource use efficiency and resilience effects of G. </a:t>
            </a:r>
            <a:r>
              <a:rPr lang="en-US" dirty="0" err="1"/>
              <a:t>sepium</a:t>
            </a:r>
            <a:r>
              <a:rPr lang="en-US" dirty="0"/>
              <a:t> and pigeon pea intercropping in semi-arid.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evaluate the economic benefits of intercropping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870414" cy="914400"/>
          </a:xfrm>
        </p:spPr>
        <p:txBody>
          <a:bodyPr/>
          <a:lstStyle/>
          <a:p>
            <a:r>
              <a:rPr lang="en-US" dirty="0"/>
              <a:t>Study site and Experimental Design</a:t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D7B607-3262-4E2C-A38C-5543EEBA75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3276600" cy="4519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EAC310-3DE5-453E-9EF2-01AF106C64EC}"/>
              </a:ext>
            </a:extLst>
          </p:cNvPr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428" y="2209800"/>
            <a:ext cx="4909372" cy="25431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D2F3413-E795-419F-B28C-407DE81F31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92903"/>
              </p:ext>
            </p:extLst>
          </p:nvPr>
        </p:nvGraphicFramePr>
        <p:xfrm>
          <a:off x="4136614" y="4946879"/>
          <a:ext cx="4191000" cy="9967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6692">
                  <a:extLst>
                    <a:ext uri="{9D8B030D-6E8A-4147-A177-3AD203B41FA5}">
                      <a16:colId xmlns:a16="http://schemas.microsoft.com/office/drawing/2014/main" val="1807619365"/>
                    </a:ext>
                  </a:extLst>
                </a:gridCol>
                <a:gridCol w="967154">
                  <a:extLst>
                    <a:ext uri="{9D8B030D-6E8A-4147-A177-3AD203B41FA5}">
                      <a16:colId xmlns:a16="http://schemas.microsoft.com/office/drawing/2014/main" val="2376707529"/>
                    </a:ext>
                  </a:extLst>
                </a:gridCol>
                <a:gridCol w="967154">
                  <a:extLst>
                    <a:ext uri="{9D8B030D-6E8A-4147-A177-3AD203B41FA5}">
                      <a16:colId xmlns:a16="http://schemas.microsoft.com/office/drawing/2014/main" val="2442932090"/>
                    </a:ext>
                  </a:extLst>
                </a:gridCol>
              </a:tblGrid>
              <a:tr h="26819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Precipitation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2019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2020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657450"/>
                  </a:ext>
                </a:extLst>
              </a:tr>
              <a:tr h="23021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Ambient (mm)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478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663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35494944"/>
                  </a:ext>
                </a:extLst>
              </a:tr>
              <a:tr h="24609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Drought (mm)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395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554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09504957"/>
                  </a:ext>
                </a:extLst>
              </a:tr>
              <a:tr h="24609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Total (mm)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491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916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69496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Maize yield response to fertilizer and water (Shelter) treatments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4147A7-E4BE-437E-80AF-973E41FD0C1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7848599" cy="36267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Caloric and Protein yields under ambient and drought with and without fertilization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79CF9E-1931-42FC-B0D3-D4FB123E6C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0538"/>
            <a:ext cx="6958818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8623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Rainwater Use Efficiency for Maize Biomass Production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1A812C-19AC-46E4-BB1E-0BEC654A3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245" y="1779105"/>
            <a:ext cx="8319807" cy="33585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083E0C-BB6B-4191-9F53-E7A98D252B86}"/>
              </a:ext>
            </a:extLst>
          </p:cNvPr>
          <p:cNvSpPr txBox="1"/>
          <p:nvPr/>
        </p:nvSpPr>
        <p:spPr>
          <a:xfrm>
            <a:off x="533400" y="4953000"/>
            <a:ext cx="71628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Crop diversification produce multiple products without compromising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Resource use efficiency was higher under water stress (drought season&amp; shelters)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Intercropping benefits is noted under drought treatment in wetter season (2020)  </a:t>
            </a:r>
          </a:p>
        </p:txBody>
      </p:sp>
    </p:spTree>
    <p:extLst>
      <p:ext uri="{BB962C8B-B14F-4D97-AF65-F5344CB8AC3E}">
        <p14:creationId xmlns:p14="http://schemas.microsoft.com/office/powerpoint/2010/main" val="2586180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Maize and </a:t>
            </a:r>
            <a:r>
              <a:rPr lang="en-US" dirty="0" err="1"/>
              <a:t>Pigeonpea</a:t>
            </a:r>
            <a:r>
              <a:rPr lang="en-US" dirty="0"/>
              <a:t> Drought Resistance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A4C229-EDE4-436E-AB9D-771693CD19DB}"/>
              </a:ext>
            </a:extLst>
          </p:cNvPr>
          <p:cNvSpPr txBox="1"/>
          <p:nvPr/>
        </p:nvSpPr>
        <p:spPr>
          <a:xfrm>
            <a:off x="6110865" y="1772133"/>
            <a:ext cx="288168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a typeface="Calibri" panose="020F0502020204030204" pitchFamily="34" charset="0"/>
                <a:cs typeface="Times New Roman" panose="02020603050405020304" pitchFamily="18" charset="0"/>
              </a:rPr>
              <a:t>Maize yield loss due to drought is affected by both fertilizer and cropping systems in 2019 (p&lt;0.0001) and by fertilizer in 2020 (p= 0.0202)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20C523-BB9F-4701-9E9A-7C69203E4CFF}"/>
              </a:ext>
            </a:extLst>
          </p:cNvPr>
          <p:cNvSpPr txBox="1"/>
          <p:nvPr/>
        </p:nvSpPr>
        <p:spPr>
          <a:xfrm>
            <a:off x="6076730" y="4226172"/>
            <a:ext cx="288168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cs typeface="Times New Roman" panose="02020603050405020304" pitchFamily="18" charset="0"/>
              </a:rPr>
              <a:t>Pigeonpea yield loss is not affected by cropping seasons and fertilizer drought in both seasons.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cs typeface="Times New Roman" panose="02020603050405020304" pitchFamily="18" charset="0"/>
              </a:rPr>
              <a:t>Pigeonpea enhance agroecosystem across cropping seasons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EC09ED6-F1FF-47C4-8615-869E72FA203B}"/>
              </a:ext>
            </a:extLst>
          </p:cNvPr>
          <p:cNvGrpSpPr/>
          <p:nvPr/>
        </p:nvGrpSpPr>
        <p:grpSpPr>
          <a:xfrm>
            <a:off x="381000" y="1595082"/>
            <a:ext cx="5913754" cy="5038791"/>
            <a:chOff x="182246" y="1295399"/>
            <a:chExt cx="5913754" cy="503879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EA62024-10C6-4F47-9A18-47FCF6944AED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246" y="1295399"/>
              <a:ext cx="5837554" cy="503879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A7E07DB-8A7A-4367-9E8F-9790E1752736}"/>
                </a:ext>
              </a:extLst>
            </p:cNvPr>
            <p:cNvGrpSpPr/>
            <p:nvPr/>
          </p:nvGrpSpPr>
          <p:grpSpPr>
            <a:xfrm>
              <a:off x="3609395" y="3211886"/>
              <a:ext cx="2486605" cy="360238"/>
              <a:chOff x="4007789" y="3068762"/>
              <a:chExt cx="2486605" cy="360238"/>
            </a:xfrm>
          </p:grpSpPr>
          <p:sp>
            <p:nvSpPr>
              <p:cNvPr id="25" name="Text Box 2">
                <a:extLst>
                  <a:ext uri="{FF2B5EF4-FFF2-40B4-BE49-F238E27FC236}">
                    <a16:creationId xmlns:a16="http://schemas.microsoft.com/office/drawing/2014/main" id="{668D08ED-EBF8-4CD1-BF6A-BDF37206970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75194" y="3073400"/>
                <a:ext cx="1219200" cy="355600"/>
              </a:xfrm>
              <a:prstGeom prst="rect">
                <a:avLst/>
              </a:prstGeom>
              <a:solidFill>
                <a:sysClr val="window" lastClr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Fertilizer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Text Box 2">
                <a:extLst>
                  <a:ext uri="{FF2B5EF4-FFF2-40B4-BE49-F238E27FC236}">
                    <a16:creationId xmlns:a16="http://schemas.microsoft.com/office/drawing/2014/main" id="{18D02076-846D-47BD-8641-4906C80A0C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07789" y="3068762"/>
                <a:ext cx="1219200" cy="355600"/>
              </a:xfrm>
              <a:prstGeom prst="rect">
                <a:avLst/>
              </a:prstGeom>
              <a:solidFill>
                <a:sysClr val="window" lastClr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Control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F8FECC6-3721-4B60-96C2-652C0BDA7E63}"/>
                </a:ext>
              </a:extLst>
            </p:cNvPr>
            <p:cNvGrpSpPr/>
            <p:nvPr/>
          </p:nvGrpSpPr>
          <p:grpSpPr>
            <a:xfrm>
              <a:off x="955414" y="5694704"/>
              <a:ext cx="2448720" cy="277113"/>
              <a:chOff x="4007789" y="3068762"/>
              <a:chExt cx="2405732" cy="355600"/>
            </a:xfrm>
          </p:grpSpPr>
          <p:sp>
            <p:nvSpPr>
              <p:cNvPr id="23" name="Text Box 2">
                <a:extLst>
                  <a:ext uri="{FF2B5EF4-FFF2-40B4-BE49-F238E27FC236}">
                    <a16:creationId xmlns:a16="http://schemas.microsoft.com/office/drawing/2014/main" id="{D35B9A5F-934C-469B-BC8B-6AFC9EBEC6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94321" y="3068762"/>
                <a:ext cx="1219200" cy="355600"/>
              </a:xfrm>
              <a:prstGeom prst="rect">
                <a:avLst/>
              </a:prstGeom>
              <a:solidFill>
                <a:sysClr val="window" lastClr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Fertilizer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Text Box 2">
                <a:extLst>
                  <a:ext uri="{FF2B5EF4-FFF2-40B4-BE49-F238E27FC236}">
                    <a16:creationId xmlns:a16="http://schemas.microsoft.com/office/drawing/2014/main" id="{97D7913A-B031-468E-AC4D-E35C6DADA4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07789" y="3068762"/>
                <a:ext cx="1219200" cy="355600"/>
              </a:xfrm>
              <a:prstGeom prst="rect">
                <a:avLst/>
              </a:prstGeom>
              <a:solidFill>
                <a:sysClr val="window" lastClr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Control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F907937-D48E-4CF7-B11C-DF316E67FDEB}"/>
                </a:ext>
              </a:extLst>
            </p:cNvPr>
            <p:cNvGrpSpPr/>
            <p:nvPr/>
          </p:nvGrpSpPr>
          <p:grpSpPr>
            <a:xfrm>
              <a:off x="3609395" y="5701330"/>
              <a:ext cx="2369210" cy="355600"/>
              <a:chOff x="4007789" y="3068762"/>
              <a:chExt cx="2405732" cy="355600"/>
            </a:xfrm>
          </p:grpSpPr>
          <p:sp>
            <p:nvSpPr>
              <p:cNvPr id="21" name="Text Box 2">
                <a:extLst>
                  <a:ext uri="{FF2B5EF4-FFF2-40B4-BE49-F238E27FC236}">
                    <a16:creationId xmlns:a16="http://schemas.microsoft.com/office/drawing/2014/main" id="{87BA01B3-97FD-4590-A937-2FDC13E9B4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94321" y="3068762"/>
                <a:ext cx="1219200" cy="355600"/>
              </a:xfrm>
              <a:prstGeom prst="rect">
                <a:avLst/>
              </a:prstGeom>
              <a:solidFill>
                <a:sysClr val="window" lastClr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Fertilizer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Text Box 2">
                <a:extLst>
                  <a:ext uri="{FF2B5EF4-FFF2-40B4-BE49-F238E27FC236}">
                    <a16:creationId xmlns:a16="http://schemas.microsoft.com/office/drawing/2014/main" id="{79B6E43A-BA2A-45BA-937F-8A9789C457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07789" y="3068762"/>
                <a:ext cx="1219200" cy="355600"/>
              </a:xfrm>
              <a:prstGeom prst="rect">
                <a:avLst/>
              </a:prstGeom>
              <a:solidFill>
                <a:sysClr val="window" lastClr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Control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9C53759-A9C5-4E27-9934-4532A58A6750}"/>
                </a:ext>
              </a:extLst>
            </p:cNvPr>
            <p:cNvSpPr txBox="1"/>
            <p:nvPr/>
          </p:nvSpPr>
          <p:spPr>
            <a:xfrm>
              <a:off x="1240735" y="3926489"/>
              <a:ext cx="121009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p=0.8116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661619D-6044-47E9-BDB8-222699348876}"/>
                </a:ext>
              </a:extLst>
            </p:cNvPr>
            <p:cNvSpPr txBox="1"/>
            <p:nvPr/>
          </p:nvSpPr>
          <p:spPr>
            <a:xfrm>
              <a:off x="4145944" y="3913883"/>
              <a:ext cx="121009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 = 0.0750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E810FB7-0688-476B-B0B9-0DAF9D32F523}"/>
                </a:ext>
              </a:extLst>
            </p:cNvPr>
            <p:cNvGrpSpPr/>
            <p:nvPr/>
          </p:nvGrpSpPr>
          <p:grpSpPr>
            <a:xfrm>
              <a:off x="764778" y="3214278"/>
              <a:ext cx="2486605" cy="360238"/>
              <a:chOff x="4007789" y="3068762"/>
              <a:chExt cx="2486605" cy="360238"/>
            </a:xfrm>
          </p:grpSpPr>
          <p:sp>
            <p:nvSpPr>
              <p:cNvPr id="19" name="Text Box 2">
                <a:extLst>
                  <a:ext uri="{FF2B5EF4-FFF2-40B4-BE49-F238E27FC236}">
                    <a16:creationId xmlns:a16="http://schemas.microsoft.com/office/drawing/2014/main" id="{4F390773-3C13-41B5-BAF8-0022C87CA2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75194" y="3073400"/>
                <a:ext cx="1219200" cy="355600"/>
              </a:xfrm>
              <a:prstGeom prst="rect">
                <a:avLst/>
              </a:prstGeom>
              <a:solidFill>
                <a:sysClr val="window" lastClr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Fertilizer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Text Box 2">
                <a:extLst>
                  <a:ext uri="{FF2B5EF4-FFF2-40B4-BE49-F238E27FC236}">
                    <a16:creationId xmlns:a16="http://schemas.microsoft.com/office/drawing/2014/main" id="{67EC47FC-5827-467B-915F-1D2C0170BD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07789" y="3068762"/>
                <a:ext cx="1219200" cy="355600"/>
              </a:xfrm>
              <a:prstGeom prst="rect">
                <a:avLst/>
              </a:prstGeom>
              <a:solidFill>
                <a:sysClr val="window" lastClr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Control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BDAFE0A-D8DA-41A6-94DC-93D01D7F6AF8}"/>
                </a:ext>
              </a:extLst>
            </p:cNvPr>
            <p:cNvSpPr txBox="1"/>
            <p:nvPr/>
          </p:nvSpPr>
          <p:spPr>
            <a:xfrm>
              <a:off x="840978" y="1523753"/>
              <a:ext cx="220069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 &lt;.0001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7AA9D7-7F73-4DE9-A586-FAF55FBCAA8D}"/>
                </a:ext>
              </a:extLst>
            </p:cNvPr>
            <p:cNvSpPr txBox="1"/>
            <p:nvPr/>
          </p:nvSpPr>
          <p:spPr>
            <a:xfrm>
              <a:off x="3507978" y="1516883"/>
              <a:ext cx="19050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p=0.9579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8253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Cropping system effect on gross margin and return to labor</a:t>
            </a:r>
          </a:p>
          <a:p>
            <a:endParaRPr lang="en-US" dirty="0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454FD11F-06FC-4781-9752-325688C255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407855"/>
              </p:ext>
            </p:extLst>
          </p:nvPr>
        </p:nvGraphicFramePr>
        <p:xfrm>
          <a:off x="764646" y="1904173"/>
          <a:ext cx="7162799" cy="225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2022">
                  <a:extLst>
                    <a:ext uri="{9D8B030D-6E8A-4147-A177-3AD203B41FA5}">
                      <a16:colId xmlns:a16="http://schemas.microsoft.com/office/drawing/2014/main" val="1315884840"/>
                    </a:ext>
                  </a:extLst>
                </a:gridCol>
                <a:gridCol w="1046251">
                  <a:extLst>
                    <a:ext uri="{9D8B030D-6E8A-4147-A177-3AD203B41FA5}">
                      <a16:colId xmlns:a16="http://schemas.microsoft.com/office/drawing/2014/main" val="3006779976"/>
                    </a:ext>
                  </a:extLst>
                </a:gridCol>
                <a:gridCol w="1287694">
                  <a:extLst>
                    <a:ext uri="{9D8B030D-6E8A-4147-A177-3AD203B41FA5}">
                      <a16:colId xmlns:a16="http://schemas.microsoft.com/office/drawing/2014/main" val="428312474"/>
                    </a:ext>
                  </a:extLst>
                </a:gridCol>
                <a:gridCol w="402404">
                  <a:extLst>
                    <a:ext uri="{9D8B030D-6E8A-4147-A177-3AD203B41FA5}">
                      <a16:colId xmlns:a16="http://schemas.microsoft.com/office/drawing/2014/main" val="1336876743"/>
                    </a:ext>
                  </a:extLst>
                </a:gridCol>
                <a:gridCol w="1180916">
                  <a:extLst>
                    <a:ext uri="{9D8B030D-6E8A-4147-A177-3AD203B41FA5}">
                      <a16:colId xmlns:a16="http://schemas.microsoft.com/office/drawing/2014/main" val="3231419284"/>
                    </a:ext>
                  </a:extLst>
                </a:gridCol>
                <a:gridCol w="1233512">
                  <a:extLst>
                    <a:ext uri="{9D8B030D-6E8A-4147-A177-3AD203B41FA5}">
                      <a16:colId xmlns:a16="http://schemas.microsoft.com/office/drawing/2014/main" val="3478410872"/>
                    </a:ext>
                  </a:extLst>
                </a:gridCol>
              </a:tblGrid>
              <a:tr h="28157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Cropping system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Gross Margin (USD/ha)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Return to labour (USD/ha)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9624552"/>
                  </a:ext>
                </a:extLst>
              </a:tr>
              <a:tr h="2815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</a:rPr>
                        <a:t>2019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</a:rPr>
                        <a:t>2020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</a:rPr>
                        <a:t> 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</a:rPr>
                        <a:t>2019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dirty="0">
                          <a:effectLst/>
                        </a:rPr>
                        <a:t>2020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07361006"/>
                  </a:ext>
                </a:extLst>
              </a:tr>
              <a:tr h="2815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M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512.2a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564.8ba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557.3a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611.0ba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35725946"/>
                  </a:ext>
                </a:extLst>
              </a:tr>
              <a:tr h="2815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MG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438.7a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621.0b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511.0a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696.3ba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956549021"/>
                  </a:ext>
                </a:extLst>
              </a:tr>
              <a:tr h="2815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MP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604.3a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449.0bc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682.7a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527.0ba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176916942"/>
                  </a:ext>
                </a:extLst>
              </a:tr>
              <a:tr h="2815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MGP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482.5a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831.7a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580.5a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937.7a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65832752"/>
                  </a:ext>
                </a:extLst>
              </a:tr>
              <a:tr h="2815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P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581.7a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229.8c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637.0a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280.8b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11502001"/>
                  </a:ext>
                </a:extLst>
              </a:tr>
              <a:tr h="2815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Pr&gt;F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0.8355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0.0430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0.8595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0.0026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27598108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DF7F458B-0B66-4876-99B1-1A6C126A284D}"/>
              </a:ext>
            </a:extLst>
          </p:cNvPr>
          <p:cNvSpPr txBox="1"/>
          <p:nvPr/>
        </p:nvSpPr>
        <p:spPr>
          <a:xfrm>
            <a:off x="731821" y="4156773"/>
            <a:ext cx="71627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M= maize monoculture, MG =  maize-</a:t>
            </a:r>
            <a:r>
              <a:rPr lang="en-US" sz="1400" dirty="0" err="1"/>
              <a:t>G.sepium</a:t>
            </a:r>
            <a:r>
              <a:rPr lang="en-US" sz="1400" dirty="0"/>
              <a:t> intercropping, MP=maize-</a:t>
            </a:r>
            <a:r>
              <a:rPr lang="en-US" sz="1400" dirty="0" err="1"/>
              <a:t>pigeonpea</a:t>
            </a:r>
            <a:r>
              <a:rPr lang="en-US" sz="1400" dirty="0"/>
              <a:t> intercropping, MGP=Maize-</a:t>
            </a:r>
            <a:r>
              <a:rPr lang="en-US" sz="1400" dirty="0" err="1"/>
              <a:t>G.sepium</a:t>
            </a:r>
            <a:r>
              <a:rPr lang="en-US" sz="1400" dirty="0"/>
              <a:t>-</a:t>
            </a:r>
            <a:r>
              <a:rPr lang="en-US" sz="1400" dirty="0" err="1"/>
              <a:t>Pigeonpea</a:t>
            </a:r>
            <a:r>
              <a:rPr lang="en-US" sz="1400" dirty="0"/>
              <a:t> intercropping and P = </a:t>
            </a:r>
            <a:r>
              <a:rPr lang="en-US" sz="1400" dirty="0" err="1"/>
              <a:t>Pigeonpea</a:t>
            </a:r>
            <a:r>
              <a:rPr lang="en-US" sz="1400" dirty="0"/>
              <a:t> pure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B501264-3AC7-46AB-B16E-588C84ECA363}"/>
              </a:ext>
            </a:extLst>
          </p:cNvPr>
          <p:cNvSpPr txBox="1"/>
          <p:nvPr/>
        </p:nvSpPr>
        <p:spPr>
          <a:xfrm>
            <a:off x="533400" y="4819471"/>
            <a:ext cx="736121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Highest economic benefits in 2020 when both G. </a:t>
            </a:r>
            <a:r>
              <a:rPr lang="en-US" dirty="0" err="1"/>
              <a:t>sepium</a:t>
            </a:r>
            <a:r>
              <a:rPr lang="en-US" dirty="0"/>
              <a:t> and </a:t>
            </a:r>
            <a:r>
              <a:rPr lang="en-US" dirty="0" err="1"/>
              <a:t>pigeonpea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economic benefits of intercropping under severe weather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initial costs of tree establishment is also spread over the years, making agroforestry economic and attractive to farmers in the long-term </a:t>
            </a:r>
          </a:p>
        </p:txBody>
      </p:sp>
    </p:spTree>
    <p:extLst>
      <p:ext uri="{BB962C8B-B14F-4D97-AF65-F5344CB8AC3E}">
        <p14:creationId xmlns:p14="http://schemas.microsoft.com/office/powerpoint/2010/main" val="953464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Conclusions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94FF46-903C-4A28-9E8C-0AFC10D6B26D}"/>
              </a:ext>
            </a:extLst>
          </p:cNvPr>
          <p:cNvSpPr txBox="1"/>
          <p:nvPr/>
        </p:nvSpPr>
        <p:spPr>
          <a:xfrm>
            <a:off x="838200" y="1997839"/>
            <a:ext cx="74676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Intercropping tree/shrub legumes in semiarid areas diversify crop production options without compromising yield of staple crops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Resource use efficiency was higher under water stress (shelter and/or season)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Drought resistance of </a:t>
            </a:r>
            <a:r>
              <a:rPr lang="en-US" dirty="0" err="1"/>
              <a:t>pigeonpea</a:t>
            </a:r>
            <a:r>
              <a:rPr lang="en-US" dirty="0"/>
              <a:t> was less affected by fertilization and drought treatment, providing benefits across seasons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Semiarid agroforestry systems can be economic under normal growing conditions, this advantage is adversely affected in harsh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2647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165</TotalTime>
  <Words>495</Words>
  <Application>Microsoft Office PowerPoint</Application>
  <PresentationFormat>On-screen Show (4:3)</PresentationFormat>
  <Paragraphs>101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Study site and Experimental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4</cp:revision>
  <cp:lastPrinted>2011-10-06T11:45:23Z</cp:lastPrinted>
  <dcterms:created xsi:type="dcterms:W3CDTF">2020-07-17T08:59:01Z</dcterms:created>
  <dcterms:modified xsi:type="dcterms:W3CDTF">2021-08-20T14:54:20Z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